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0" r:id="rId3"/>
    <p:sldId id="286" r:id="rId4"/>
    <p:sldId id="291" r:id="rId5"/>
    <p:sldId id="318" r:id="rId6"/>
    <p:sldId id="317" r:id="rId7"/>
    <p:sldId id="293" r:id="rId8"/>
    <p:sldId id="319" r:id="rId9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5"/>
  </p:normalViewPr>
  <p:slideViewPr>
    <p:cSldViewPr snapToGrid="0" snapToObjects="1">
      <p:cViewPr varScale="1">
        <p:scale>
          <a:sx n="113" d="100"/>
          <a:sy n="113" d="100"/>
        </p:scale>
        <p:origin x="4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5D4D50-D81B-774B-B256-4D94378A46E0}" type="datetimeFigureOut">
              <a:rPr lang="en-US"/>
              <a:pPr>
                <a:defRPr/>
              </a:pPr>
              <a:t>10/19/18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908630-EDE0-5847-94DA-D371FF281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4AA9E7A-BE08-5745-B616-E8606F5DEBD9}" type="datetimeFigureOut">
              <a:rPr lang="en-US"/>
              <a:pPr>
                <a:defRPr/>
              </a:pPr>
              <a:t>10/19/18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926898C-17BB-1D45-A131-FA9EB96F6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x-none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CBCBFE-CFFF-FA45-BAAD-0A019A3924E4}" type="slidenum">
              <a:rPr lang="nl-BE" altLang="x-none">
                <a:solidFill>
                  <a:schemeClr val="bg1"/>
                </a:solidFill>
                <a:latin typeface="Times New Roman" charset="0"/>
                <a:ea typeface="msgothic" charset="-128"/>
                <a:cs typeface="msgothic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l-BE" altLang="x-none">
              <a:solidFill>
                <a:schemeClr val="bg1"/>
              </a:solidFill>
              <a:latin typeface="Times New Roman" charset="0"/>
              <a:ea typeface="msgothic" charset="-128"/>
              <a:cs typeface="ms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18502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Fork</a:t>
            </a:r>
            <a:r>
              <a:rPr lang="en-US" baseline="0" dirty="0"/>
              <a:t> </a:t>
            </a:r>
            <a:r>
              <a:rPr lang="en-US" baseline="0" dirty="0" err="1"/>
              <a:t>zetten</a:t>
            </a:r>
            <a:r>
              <a:rPr lang="en-US" baseline="0" dirty="0"/>
              <a:t> om co-design pad </a:t>
            </a:r>
            <a:r>
              <a:rPr lang="en-US" baseline="0" dirty="0" err="1"/>
              <a:t>duidelijk</a:t>
            </a:r>
            <a:r>
              <a:rPr lang="en-US" baseline="0" dirty="0"/>
              <a:t> </a:t>
            </a:r>
            <a:r>
              <a:rPr lang="en-US" baseline="0" dirty="0" err="1"/>
              <a:t>te</a:t>
            </a:r>
            <a:r>
              <a:rPr lang="en-US" baseline="0" dirty="0"/>
              <a:t> </a:t>
            </a:r>
            <a:r>
              <a:rPr lang="en-US" baseline="0" dirty="0" err="1"/>
              <a:t>maken</a:t>
            </a:r>
            <a:r>
              <a:rPr lang="en-US" baseline="0" dirty="0"/>
              <a:t>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312B2-FE86-C840-8CEA-1D473365E1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5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Uitleggen</a:t>
            </a:r>
            <a:r>
              <a:rPr lang="en-US" baseline="0" dirty="0"/>
              <a:t> </a:t>
            </a:r>
            <a:r>
              <a:rPr lang="en-US" baseline="0" dirty="0" err="1"/>
              <a:t>architecturen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err="1"/>
              <a:t>Wanneer</a:t>
            </a:r>
            <a:r>
              <a:rPr lang="en-US" baseline="0" dirty="0"/>
              <a:t> pas </a:t>
            </a:r>
            <a:r>
              <a:rPr lang="en-US" baseline="0" dirty="0" err="1"/>
              <a:t>ik</a:t>
            </a:r>
            <a:r>
              <a:rPr lang="en-US" baseline="0" dirty="0"/>
              <a:t> </a:t>
            </a:r>
            <a:r>
              <a:rPr lang="en-US" baseline="0" dirty="0" err="1"/>
              <a:t>dit</a:t>
            </a:r>
            <a:r>
              <a:rPr lang="en-US" baseline="0" dirty="0"/>
              <a:t> toe?</a:t>
            </a:r>
          </a:p>
          <a:p>
            <a:endParaRPr lang="en-US" baseline="0" dirty="0"/>
          </a:p>
          <a:p>
            <a:r>
              <a:rPr lang="en-US" baseline="0" dirty="0"/>
              <a:t>V-Model </a:t>
            </a:r>
            <a:r>
              <a:rPr lang="en-US" baseline="0" dirty="0" err="1"/>
              <a:t>nodig</a:t>
            </a:r>
            <a:r>
              <a:rPr lang="en-US" baseline="0" dirty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493E1-2853-CC4C-9E63-22663FDCE5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1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200" b="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99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69F47-AD59-CE49-8C6A-005A8751F2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08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800" b="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952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6809"/>
            <a:ext cx="5181600" cy="486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6809"/>
            <a:ext cx="5181600" cy="486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315BA-C625-2840-AFF3-9AE66907B9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504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36893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03996"/>
            <a:ext cx="5157787" cy="40428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36893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203993"/>
            <a:ext cx="5183188" cy="40428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938A9-AC62-4E4B-AE04-58E474AAFA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842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B68FC-53F0-7B47-9A80-DF39EC1D7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49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4224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  <a:endParaRPr lang="en-US" altLang="x-non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387475"/>
            <a:ext cx="10515600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40E5F6-3866-234D-BEB5-3E52983BD4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9260" y="6367919"/>
            <a:ext cx="74263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9478" y="6368014"/>
            <a:ext cx="1474788" cy="36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04F045-A504-4CD5-A99B-B349DD22256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369900"/>
            <a:ext cx="1199828" cy="356400"/>
          </a:xfrm>
          <a:prstGeom prst="rect">
            <a:avLst/>
          </a:prstGeom>
        </p:spPr>
      </p:pic>
      <p:pic>
        <p:nvPicPr>
          <p:cNvPr id="8" name="Picture 6" descr="http://galaxy.bci.mcgill.ca/img/socs_logo.png">
            <a:extLst>
              <a:ext uri="{FF2B5EF4-FFF2-40B4-BE49-F238E27FC236}">
                <a16:creationId xmlns:a16="http://schemas.microsoft.com/office/drawing/2014/main" id="{4C690849-68B1-804C-AC0C-B29AA8B8E5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093" y="6368100"/>
            <a:ext cx="114371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http://win.ua.ac.be/~ansymo/wiki/lib/exe/fetch.php?media=downloads:ansymo.png">
            <a:extLst>
              <a:ext uri="{FF2B5EF4-FFF2-40B4-BE49-F238E27FC236}">
                <a16:creationId xmlns:a16="http://schemas.microsoft.com/office/drawing/2014/main" id="{4A9464F0-A254-5143-8B64-DDAA2B7376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716" y="6368100"/>
            <a:ext cx="2066927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59" r:id="rId2"/>
    <p:sldLayoutId id="2147483664" r:id="rId3"/>
    <p:sldLayoutId id="2147483660" r:id="rId4"/>
    <p:sldLayoutId id="2147483661" r:id="rId5"/>
    <p:sldLayoutId id="2147483662" r:id="rId6"/>
    <p:sldLayoutId id="2147483665" r:id="rId7"/>
  </p:sldLayoutIdLst>
  <p:hf sldNum="0" hdr="0" ft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002060"/>
          </a:solidFill>
          <a:latin typeface="+mj-lt"/>
          <a:ea typeface="+mj-ea"/>
          <a:cs typeface="+mj-cs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002060"/>
          </a:solidFill>
          <a:latin typeface="Calibri Light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002060"/>
          </a:solidFill>
          <a:latin typeface="Calibri Light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002060"/>
          </a:solidFill>
          <a:latin typeface="Calibri Light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002060"/>
          </a:solidFill>
          <a:latin typeface="Calibri Light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002060"/>
          </a:solidFill>
          <a:latin typeface="Calibri Light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002060"/>
          </a:solidFill>
          <a:latin typeface="Calibri Light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002060"/>
          </a:solidFill>
          <a:latin typeface="Calibri Light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002060"/>
          </a:solidFill>
          <a:latin typeface="Calibri Light" charset="0"/>
        </a:defRPr>
      </a:lvl9pPr>
    </p:titleStyle>
    <p:bodyStyle>
      <a:lvl1pPr algn="l" defTabSz="912813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dirty="0"/>
              <a:t>Consistent Concurrent Design of </a:t>
            </a:r>
            <a:br>
              <a:rPr lang="en-US" altLang="x-none" dirty="0"/>
            </a:br>
            <a:r>
              <a:rPr lang="en-US" altLang="x-none" dirty="0"/>
              <a:t>Cyber-Physical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defTabSz="914354" fontAlgn="auto">
              <a:spcAft>
                <a:spcPts val="0"/>
              </a:spcAft>
              <a:defRPr/>
            </a:pPr>
            <a:r>
              <a:rPr lang="en-US" dirty="0"/>
              <a:t>Ken Vanherpen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74" y="2285298"/>
            <a:ext cx="2831709" cy="1800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93DA1-1583-AA42-B88C-C06EC24359A0}" type="slidenum">
              <a:rPr lang="en-US" smtClean="0"/>
              <a:t>2</a:t>
            </a:fld>
            <a:endParaRPr lang="en-US"/>
          </a:p>
        </p:txBody>
      </p:sp>
      <p:pic>
        <p:nvPicPr>
          <p:cNvPr id="21513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543" y="1347169"/>
            <a:ext cx="1004888" cy="100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5300001"/>
            <a:ext cx="100488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9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1343992"/>
            <a:ext cx="1004888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2700000">
            <a:off x="8471862" y="1706027"/>
            <a:ext cx="985951" cy="1260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 flipH="1">
            <a:off x="2909238" y="1707749"/>
            <a:ext cx="985951" cy="12600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 flipH="1">
            <a:off x="5632754" y="4189940"/>
            <a:ext cx="985951" cy="1260000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3706020" y="2060848"/>
            <a:ext cx="5054277" cy="0"/>
          </a:xfrm>
          <a:prstGeom prst="straightConnector1">
            <a:avLst/>
          </a:prstGeom>
          <a:ln w="28575">
            <a:solidFill>
              <a:schemeClr val="accent2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376065" y="1388050"/>
            <a:ext cx="1714187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Multi-Viewpoint</a:t>
            </a:r>
          </a:p>
          <a:p>
            <a:pPr algn="ctr"/>
            <a:r>
              <a:rPr lang="en-US" dirty="0">
                <a:solidFill>
                  <a:schemeClr val="accent2"/>
                </a:solidFill>
              </a:rPr>
              <a:t>Inconsistency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55100" y="2870424"/>
            <a:ext cx="144751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Inconsistency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379201" y="-65314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30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960" y="3761298"/>
            <a:ext cx="650055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Straight Arrow Connector 30"/>
          <p:cNvCxnSpPr/>
          <p:nvPr/>
        </p:nvCxnSpPr>
        <p:spPr>
          <a:xfrm flipH="1" flipV="1">
            <a:off x="9805987" y="2348882"/>
            <a:ext cx="1" cy="1412416"/>
          </a:xfrm>
          <a:prstGeom prst="straightConnector1">
            <a:avLst/>
          </a:prstGeom>
          <a:ln w="28575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755728" y="2781504"/>
            <a:ext cx="2654587" cy="2399683"/>
          </a:xfrm>
          <a:prstGeom prst="straightConnector1">
            <a:avLst/>
          </a:prstGeom>
          <a:ln w="28575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721811" y="4121009"/>
            <a:ext cx="1714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Multi-Viewpoint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Inconsistency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3238"/>
          </a:xfrm>
        </p:spPr>
        <p:txBody>
          <a:bodyPr/>
          <a:lstStyle/>
          <a:p>
            <a:r>
              <a:rPr lang="en-US" altLang="x-none" dirty="0"/>
              <a:t>Why (is it a problem)?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E80FE0D-372E-A147-9EB4-8AF1442F5534}"/>
              </a:ext>
            </a:extLst>
          </p:cNvPr>
          <p:cNvCxnSpPr/>
          <p:nvPr/>
        </p:nvCxnSpPr>
        <p:spPr>
          <a:xfrm flipV="1">
            <a:off x="1273215" y="1255641"/>
            <a:ext cx="0" cy="5038673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291D9CB-DDAB-B44D-B653-05D5BFBB223D}"/>
              </a:ext>
            </a:extLst>
          </p:cNvPr>
          <p:cNvSpPr txBox="1"/>
          <p:nvPr/>
        </p:nvSpPr>
        <p:spPr>
          <a:xfrm>
            <a:off x="541080" y="5616544"/>
            <a:ext cx="56868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Low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9B776B5-402C-0345-BB75-AB14AC16B8A4}"/>
              </a:ext>
            </a:extLst>
          </p:cNvPr>
          <p:cNvCxnSpPr/>
          <p:nvPr/>
        </p:nvCxnSpPr>
        <p:spPr>
          <a:xfrm>
            <a:off x="1182025" y="2109383"/>
            <a:ext cx="254643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4D867D5-44BE-D949-93A1-BDEB5D7C68F1}"/>
              </a:ext>
            </a:extLst>
          </p:cNvPr>
          <p:cNvSpPr txBox="1"/>
          <p:nvPr/>
        </p:nvSpPr>
        <p:spPr>
          <a:xfrm>
            <a:off x="523143" y="1924717"/>
            <a:ext cx="6126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High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2632B9-D2E3-B443-86EB-3E59F08BE083}"/>
              </a:ext>
            </a:extLst>
          </p:cNvPr>
          <p:cNvSpPr txBox="1"/>
          <p:nvPr/>
        </p:nvSpPr>
        <p:spPr>
          <a:xfrm>
            <a:off x="-18605" y="1251041"/>
            <a:ext cx="1352743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</a:rPr>
              <a:t>“Abstraction</a:t>
            </a:r>
          </a:p>
          <a:p>
            <a:r>
              <a:rPr lang="en-US" i="1" dirty="0">
                <a:solidFill>
                  <a:srgbClr val="0070C0"/>
                </a:solidFill>
              </a:rPr>
              <a:t>Level”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DDE7B01-02CF-7B49-B244-A4BB7AC70AF5}"/>
              </a:ext>
            </a:extLst>
          </p:cNvPr>
          <p:cNvCxnSpPr/>
          <p:nvPr/>
        </p:nvCxnSpPr>
        <p:spPr>
          <a:xfrm>
            <a:off x="1182025" y="5801210"/>
            <a:ext cx="254643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:a16="http://schemas.microsoft.com/office/drawing/2014/main" id="{F64BEBD0-48B5-DA48-9B24-9C987EF28A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41" y="4872189"/>
            <a:ext cx="1586785" cy="147227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9FC3FF3-1D52-8749-B028-E697401FFC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764" y="940199"/>
            <a:ext cx="1588800" cy="1416816"/>
          </a:xfrm>
          <a:prstGeom prst="rect">
            <a:avLst/>
          </a:prstGeom>
        </p:spPr>
      </p:pic>
      <p:sp>
        <p:nvSpPr>
          <p:cNvPr id="38" name="Rounded Rectangular Callout 37">
            <a:extLst>
              <a:ext uri="{FF2B5EF4-FFF2-40B4-BE49-F238E27FC236}">
                <a16:creationId xmlns:a16="http://schemas.microsoft.com/office/drawing/2014/main" id="{88C367E5-0B68-B04C-9B80-D855124E5E24}"/>
              </a:ext>
            </a:extLst>
          </p:cNvPr>
          <p:cNvSpPr/>
          <p:nvPr/>
        </p:nvSpPr>
        <p:spPr>
          <a:xfrm>
            <a:off x="10452676" y="3330057"/>
            <a:ext cx="1643911" cy="846216"/>
          </a:xfrm>
          <a:prstGeom prst="wedgeRoundRectCallout">
            <a:avLst>
              <a:gd name="adj1" fmla="val 7451"/>
              <a:gd name="adj2" fmla="val -198480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Sample Time, 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Settling Time, 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Overshoot, </a:t>
            </a:r>
            <a:r>
              <a:rPr lang="mr-IN" dirty="0">
                <a:solidFill>
                  <a:srgbClr val="0070C0"/>
                </a:solidFill>
              </a:rPr>
              <a:t>…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9" name="Rounded Rectangular Callout 38">
            <a:extLst>
              <a:ext uri="{FF2B5EF4-FFF2-40B4-BE49-F238E27FC236}">
                <a16:creationId xmlns:a16="http://schemas.microsoft.com/office/drawing/2014/main" id="{0D18555E-85FA-F94D-8165-C7F5EF8C4BAF}"/>
              </a:ext>
            </a:extLst>
          </p:cNvPr>
          <p:cNvSpPr/>
          <p:nvPr/>
        </p:nvSpPr>
        <p:spPr>
          <a:xfrm>
            <a:off x="9005814" y="5254285"/>
            <a:ext cx="2003283" cy="846216"/>
          </a:xfrm>
          <a:prstGeom prst="wedgeRoundRectCallout">
            <a:avLst>
              <a:gd name="adj1" fmla="val -74462"/>
              <a:gd name="adj2" fmla="val 1151"/>
              <a:gd name="adj3" fmla="val 16667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Period, 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Deadline, 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Response Time, </a:t>
            </a:r>
            <a:r>
              <a:rPr lang="mr-IN" dirty="0">
                <a:solidFill>
                  <a:srgbClr val="0070C0"/>
                </a:solidFill>
              </a:rPr>
              <a:t>…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36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Why (is it a problem)?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93DA1-1583-AA42-B88C-C06EC24359A0}" type="slidenum">
              <a:rPr lang="en-US" smtClean="0"/>
              <a:t>3</a:t>
            </a:fld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480699" y="1137027"/>
            <a:ext cx="10589706" cy="2480399"/>
            <a:chOff x="480699" y="1137027"/>
            <a:chExt cx="10589706" cy="2480399"/>
          </a:xfrm>
        </p:grpSpPr>
        <p:sp>
          <p:nvSpPr>
            <p:cNvPr id="11" name="TextBox 10"/>
            <p:cNvSpPr txBox="1"/>
            <p:nvPr/>
          </p:nvSpPr>
          <p:spPr>
            <a:xfrm>
              <a:off x="480699" y="3153489"/>
              <a:ext cx="442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t0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42769" y="3153489"/>
              <a:ext cx="442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03988" y="3155761"/>
              <a:ext cx="442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37059" y="3153489"/>
              <a:ext cx="442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313467" y="3153489"/>
              <a:ext cx="756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time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733119" y="1560066"/>
              <a:ext cx="1444352" cy="76764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7"/>
                <a:t>Preliminary Design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447611" y="1140267"/>
              <a:ext cx="1381335" cy="76764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7" dirty="0"/>
                <a:t>Control Design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447612" y="2043049"/>
              <a:ext cx="1381333" cy="76764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7"/>
                <a:t>Embedded </a:t>
              </a:r>
              <a:r>
                <a:rPr lang="en-US" sz="1867" dirty="0"/>
                <a:t>Design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99086" y="1755408"/>
              <a:ext cx="1409108" cy="457131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7" dirty="0"/>
                <a:t>Integration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19289" y="3153488"/>
              <a:ext cx="10300800" cy="0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33119" y="2913489"/>
              <a:ext cx="0" cy="24000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195189" y="2913489"/>
              <a:ext cx="0" cy="24000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956408" y="2915761"/>
              <a:ext cx="0" cy="24000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89479" y="2913489"/>
              <a:ext cx="0" cy="24000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8899" y="2530682"/>
              <a:ext cx="624000" cy="624000"/>
            </a:xfrm>
            <a:prstGeom prst="rect">
              <a:avLst/>
            </a:prstGeom>
          </p:spPr>
        </p:pic>
        <p:sp>
          <p:nvSpPr>
            <p:cNvPr id="87" name="TextBox 86"/>
            <p:cNvSpPr txBox="1"/>
            <p:nvPr/>
          </p:nvSpPr>
          <p:spPr>
            <a:xfrm>
              <a:off x="9354963" y="1137027"/>
              <a:ext cx="1368901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In Theory</a:t>
              </a:r>
            </a:p>
          </p:txBody>
        </p:sp>
        <p:cxnSp>
          <p:nvCxnSpPr>
            <p:cNvPr id="6" name="Curved Connector 5"/>
            <p:cNvCxnSpPr>
              <a:stCxn id="4" idx="0"/>
            </p:cNvCxnSpPr>
            <p:nvPr/>
          </p:nvCxnSpPr>
          <p:spPr>
            <a:xfrm rot="5400000" flipH="1" flipV="1">
              <a:off x="1827403" y="939858"/>
              <a:ext cx="248101" cy="992316"/>
            </a:xfrm>
            <a:prstGeom prst="curvedConnector2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stCxn id="4" idx="2"/>
            </p:cNvCxnSpPr>
            <p:nvPr/>
          </p:nvCxnSpPr>
          <p:spPr>
            <a:xfrm rot="16200000" flipH="1">
              <a:off x="1809969" y="1973036"/>
              <a:ext cx="282968" cy="992316"/>
            </a:xfrm>
            <a:prstGeom prst="curvedConnector2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>
              <a:stCxn id="5" idx="3"/>
              <a:endCxn id="8" idx="0"/>
            </p:cNvCxnSpPr>
            <p:nvPr/>
          </p:nvCxnSpPr>
          <p:spPr>
            <a:xfrm>
              <a:off x="3828946" y="1524089"/>
              <a:ext cx="974694" cy="231319"/>
            </a:xfrm>
            <a:prstGeom prst="curvedConnector2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/>
            <p:cNvCxnSpPr>
              <a:stCxn id="7" idx="3"/>
              <a:endCxn id="8" idx="2"/>
            </p:cNvCxnSpPr>
            <p:nvPr/>
          </p:nvCxnSpPr>
          <p:spPr>
            <a:xfrm flipV="1">
              <a:off x="3828945" y="2212539"/>
              <a:ext cx="974695" cy="214332"/>
            </a:xfrm>
            <a:prstGeom prst="curvedConnector2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480699" y="3956440"/>
            <a:ext cx="10589706" cy="2483729"/>
            <a:chOff x="480699" y="3956440"/>
            <a:chExt cx="10589706" cy="2483729"/>
          </a:xfrm>
        </p:grpSpPr>
        <p:sp>
          <p:nvSpPr>
            <p:cNvPr id="52" name="Rounded Rectangle 51"/>
            <p:cNvSpPr/>
            <p:nvPr/>
          </p:nvSpPr>
          <p:spPr>
            <a:xfrm>
              <a:off x="733119" y="4378559"/>
              <a:ext cx="1444352" cy="76764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7"/>
                <a:t>Preliminary Design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2447611" y="3958761"/>
              <a:ext cx="1381335" cy="76764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7" dirty="0"/>
                <a:t>Control Design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2447612" y="4861542"/>
              <a:ext cx="1381333" cy="76764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7"/>
                <a:t>Embedded </a:t>
              </a:r>
              <a:r>
                <a:rPr lang="en-US" sz="1867" dirty="0"/>
                <a:t>Design</a:t>
              </a: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099086" y="4573901"/>
              <a:ext cx="1409108" cy="457131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7" dirty="0"/>
                <a:t>Integration</a:t>
              </a:r>
            </a:p>
          </p:txBody>
        </p:sp>
        <p:cxnSp>
          <p:nvCxnSpPr>
            <p:cNvPr id="56" name="Straight Arrow Connector 55"/>
            <p:cNvCxnSpPr/>
            <p:nvPr/>
          </p:nvCxnSpPr>
          <p:spPr>
            <a:xfrm>
              <a:off x="519289" y="5971981"/>
              <a:ext cx="10300800" cy="0"/>
            </a:xfrm>
            <a:prstGeom prst="straightConnector1">
              <a:avLst/>
            </a:prstGeom>
            <a:ln w="1270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733119" y="5731982"/>
              <a:ext cx="0" cy="24000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80699" y="5971982"/>
              <a:ext cx="442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t0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2195189" y="5731982"/>
              <a:ext cx="0" cy="24000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1942769" y="5971982"/>
              <a:ext cx="442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t1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3956408" y="5734254"/>
              <a:ext cx="0" cy="24000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3703988" y="5974254"/>
              <a:ext cx="442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t2</a:t>
              </a: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5589479" y="5731982"/>
              <a:ext cx="0" cy="24000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5337059" y="5971982"/>
              <a:ext cx="442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t3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0313467" y="5971982"/>
              <a:ext cx="7569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/>
                <a:t>time</a:t>
              </a:r>
              <a:endParaRPr lang="en-US" sz="2400" dirty="0"/>
            </a:p>
          </p:txBody>
        </p:sp>
        <p:sp>
          <p:nvSpPr>
            <p:cNvPr id="70" name="Rounded Rectangle 69"/>
            <p:cNvSpPr/>
            <p:nvPr/>
          </p:nvSpPr>
          <p:spPr>
            <a:xfrm>
              <a:off x="5717630" y="3964678"/>
              <a:ext cx="1381335" cy="76764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7" dirty="0"/>
                <a:t>Control Design</a:t>
              </a:r>
            </a:p>
          </p:txBody>
        </p:sp>
        <p:sp>
          <p:nvSpPr>
            <p:cNvPr id="71" name="Rounded Rectangle 70"/>
            <p:cNvSpPr/>
            <p:nvPr/>
          </p:nvSpPr>
          <p:spPr>
            <a:xfrm>
              <a:off x="5717631" y="4861541"/>
              <a:ext cx="1381333" cy="767644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7"/>
                <a:t>Embedded </a:t>
              </a:r>
              <a:r>
                <a:rPr lang="en-US" sz="1867" dirty="0"/>
                <a:t>Design</a:t>
              </a: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7226427" y="5730265"/>
              <a:ext cx="0" cy="24000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>
              <a:off x="6974007" y="5970265"/>
              <a:ext cx="4427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t4</a:t>
              </a: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8391150" y="4580423"/>
              <a:ext cx="1409108" cy="457131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67" dirty="0"/>
                <a:t>Integration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9881548" y="5738504"/>
              <a:ext cx="0" cy="24000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9629128" y="5978504"/>
              <a:ext cx="4491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tn</a:t>
              </a:r>
              <a:endParaRPr lang="en-US" sz="2400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791727" y="5914888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2400"/>
                <a:t>…</a:t>
              </a:r>
              <a:endParaRPr lang="en-US" sz="2400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788003" y="4640068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mr-IN" sz="2400" dirty="0"/>
                <a:t>…</a:t>
              </a:r>
              <a:endParaRPr lang="en-US" sz="2400" dirty="0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8899" y="5339079"/>
              <a:ext cx="624000" cy="624000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0963" y="5339079"/>
              <a:ext cx="624000" cy="624000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9393839" y="3956440"/>
              <a:ext cx="1486561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In Practice</a:t>
              </a:r>
            </a:p>
          </p:txBody>
        </p:sp>
        <p:cxnSp>
          <p:nvCxnSpPr>
            <p:cNvPr id="31" name="Curved Connector 30"/>
            <p:cNvCxnSpPr>
              <a:stCxn id="52" idx="0"/>
            </p:cNvCxnSpPr>
            <p:nvPr/>
          </p:nvCxnSpPr>
          <p:spPr>
            <a:xfrm rot="5400000" flipH="1" flipV="1">
              <a:off x="1827069" y="3758017"/>
              <a:ext cx="248769" cy="992316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52" idx="2"/>
            </p:cNvCxnSpPr>
            <p:nvPr/>
          </p:nvCxnSpPr>
          <p:spPr>
            <a:xfrm rot="16200000" flipH="1">
              <a:off x="1803840" y="4797658"/>
              <a:ext cx="295227" cy="992316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>
              <a:stCxn id="53" idx="3"/>
              <a:endCxn id="55" idx="0"/>
            </p:cNvCxnSpPr>
            <p:nvPr/>
          </p:nvCxnSpPr>
          <p:spPr>
            <a:xfrm>
              <a:off x="3828946" y="4342583"/>
              <a:ext cx="974694" cy="231318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/>
            <p:cNvCxnSpPr>
              <a:stCxn id="54" idx="3"/>
              <a:endCxn id="55" idx="2"/>
            </p:cNvCxnSpPr>
            <p:nvPr/>
          </p:nvCxnSpPr>
          <p:spPr>
            <a:xfrm flipV="1">
              <a:off x="3828945" y="5031032"/>
              <a:ext cx="974695" cy="214332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urved Connector 39"/>
            <p:cNvCxnSpPr>
              <a:stCxn id="55" idx="0"/>
            </p:cNvCxnSpPr>
            <p:nvPr/>
          </p:nvCxnSpPr>
          <p:spPr>
            <a:xfrm rot="5400000" flipH="1" flipV="1">
              <a:off x="5064813" y="3921084"/>
              <a:ext cx="391645" cy="913990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urved Connector 41"/>
            <p:cNvCxnSpPr>
              <a:stCxn id="55" idx="2"/>
            </p:cNvCxnSpPr>
            <p:nvPr/>
          </p:nvCxnSpPr>
          <p:spPr>
            <a:xfrm rot="16200000" flipH="1">
              <a:off x="5055436" y="4779236"/>
              <a:ext cx="410398" cy="913990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43"/>
            <p:cNvCxnSpPr>
              <a:stCxn id="70" idx="3"/>
              <a:endCxn id="79" idx="0"/>
            </p:cNvCxnSpPr>
            <p:nvPr/>
          </p:nvCxnSpPr>
          <p:spPr>
            <a:xfrm>
              <a:off x="7098965" y="4348500"/>
              <a:ext cx="1996739" cy="231923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>
              <a:stCxn id="71" idx="3"/>
              <a:endCxn id="79" idx="2"/>
            </p:cNvCxnSpPr>
            <p:nvPr/>
          </p:nvCxnSpPr>
          <p:spPr>
            <a:xfrm flipV="1">
              <a:off x="7098964" y="5037554"/>
              <a:ext cx="1996740" cy="207809"/>
            </a:xfrm>
            <a:prstGeom prst="curvedConnector2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ounded Rectangle 72"/>
            <p:cNvSpPr/>
            <p:nvPr/>
          </p:nvSpPr>
          <p:spPr>
            <a:xfrm>
              <a:off x="7844706" y="5016392"/>
              <a:ext cx="284460" cy="25962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sz="2000" dirty="0">
                  <a:solidFill>
                    <a:srgbClr val="0070C0"/>
                  </a:solidFill>
                </a:rPr>
                <a:t>…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76" name="Rounded Rectangle 75"/>
            <p:cNvSpPr/>
            <p:nvPr/>
          </p:nvSpPr>
          <p:spPr>
            <a:xfrm>
              <a:off x="7849464" y="4180911"/>
              <a:ext cx="284460" cy="25962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mr-IN" sz="2000" dirty="0">
                  <a:solidFill>
                    <a:srgbClr val="0070C0"/>
                  </a:solidFill>
                </a:rPr>
                <a:t>…</a:t>
              </a:r>
              <a:endParaRPr lang="en-US" sz="20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437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2F58-B803-C444-8CF6-000C6421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(is the solution)?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7AA72-8313-104D-9791-14D350EEAC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u="sng" dirty="0"/>
              <a:t>Inconsistency detection and resolution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9DFE6D-E87F-5942-81CF-8726AED1EA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u="sng" dirty="0"/>
              <a:t>Inconsistency avoidance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35216-0D0C-0E4D-89BC-CBBCDE693E8D}"/>
              </a:ext>
            </a:extLst>
          </p:cNvPr>
          <p:cNvCxnSpPr>
            <a:cxnSpLocks/>
          </p:cNvCxnSpPr>
          <p:nvPr/>
        </p:nvCxnSpPr>
        <p:spPr>
          <a:xfrm>
            <a:off x="6022622" y="1386809"/>
            <a:ext cx="0" cy="494625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6794557-BBCC-574E-847A-1D465F73D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34" y="2965946"/>
            <a:ext cx="5803900" cy="2006600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2A0269B6-1EC7-F140-AE84-E6348E6BF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777" y="2069473"/>
            <a:ext cx="5134851" cy="379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98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2F58-B803-C444-8CF6-000C64217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(do we implement the solution)?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7AA72-8313-104D-9791-14D350EEACC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u="sng" dirty="0"/>
              <a:t>Inconsistency detection and resolution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9DFE6D-E87F-5942-81CF-8726AED1EA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en-US" u="sng" dirty="0"/>
              <a:t>Inconsistency avoidance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35216-0D0C-0E4D-89BC-CBBCDE693E8D}"/>
              </a:ext>
            </a:extLst>
          </p:cNvPr>
          <p:cNvCxnSpPr>
            <a:cxnSpLocks/>
          </p:cNvCxnSpPr>
          <p:nvPr/>
        </p:nvCxnSpPr>
        <p:spPr>
          <a:xfrm>
            <a:off x="6022622" y="1386809"/>
            <a:ext cx="0" cy="4946258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EE2300B-9B0A-FD4D-B1D7-FCB86B9F0E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91" y="2509938"/>
            <a:ext cx="2552378" cy="2520000"/>
          </a:xfrm>
          <a:prstGeom prst="rect">
            <a:avLst/>
          </a:prstGeom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501EBC3D-2316-5A45-AF86-E2EDB60C0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98374" y="2126230"/>
            <a:ext cx="27178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7282C55-99FD-974D-8797-EC89E638720D}"/>
              </a:ext>
            </a:extLst>
          </p:cNvPr>
          <p:cNvSpPr txBox="1"/>
          <p:nvPr/>
        </p:nvSpPr>
        <p:spPr>
          <a:xfrm>
            <a:off x="2906062" y="3046663"/>
            <a:ext cx="7473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800" b="1" dirty="0"/>
              <a:t>+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16FE1DF-CC2A-3844-8B69-E1AA7CEA8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211339"/>
              </p:ext>
            </p:extLst>
          </p:nvPr>
        </p:nvGraphicFramePr>
        <p:xfrm>
          <a:off x="6082293" y="2923699"/>
          <a:ext cx="2543662" cy="1534270"/>
        </p:xfrm>
        <a:graphic>
          <a:graphicData uri="http://schemas.openxmlformats.org/drawingml/2006/table">
            <a:tbl>
              <a:tblPr/>
              <a:tblGrid>
                <a:gridCol w="1031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94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Assumptions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19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1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Guarantees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9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7024400C-8F0F-1641-A827-39B059733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285517" y="2126230"/>
            <a:ext cx="27178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F4C26BD-DA0D-8B4B-97AA-55071D990543}"/>
              </a:ext>
            </a:extLst>
          </p:cNvPr>
          <p:cNvSpPr txBox="1"/>
          <p:nvPr/>
        </p:nvSpPr>
        <p:spPr>
          <a:xfrm>
            <a:off x="8754513" y="2923699"/>
            <a:ext cx="7473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8800" b="1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57137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How (do we implement the solution)?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8" y="1589861"/>
            <a:ext cx="8403834" cy="4335311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7155544" y="2032001"/>
            <a:ext cx="420915" cy="333828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Oval 38"/>
          <p:cNvSpPr/>
          <p:nvPr/>
        </p:nvSpPr>
        <p:spPr>
          <a:xfrm>
            <a:off x="8313346" y="2032001"/>
            <a:ext cx="420915" cy="333828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itle Placeholder 1"/>
          <p:cNvSpPr txBox="1">
            <a:spLocks/>
          </p:cNvSpPr>
          <p:nvPr/>
        </p:nvSpPr>
        <p:spPr>
          <a:xfrm>
            <a:off x="838200" y="881916"/>
            <a:ext cx="10515600" cy="400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400" dirty="0">
                <a:solidFill>
                  <a:schemeClr val="bg1">
                    <a:lumMod val="50000"/>
                  </a:schemeClr>
                </a:solidFill>
              </a:rPr>
              <a:t>Inconsistency avoidance: Contract-Based Co-Design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993DA1-1583-AA42-B88C-C06EC24359A0}" type="slidenum">
              <a:rPr lang="en-US" smtClean="0"/>
              <a:t>6</a:t>
            </a:fld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153114" y="1657351"/>
            <a:ext cx="2508307" cy="637660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030" y="261723"/>
            <a:ext cx="2732772" cy="201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13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62403-70B3-E843-BBFE-19259F42A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E38704-1DB7-0D45-BD9E-FB62396AF019}"/>
              </a:ext>
            </a:extLst>
          </p:cNvPr>
          <p:cNvCxnSpPr/>
          <p:nvPr/>
        </p:nvCxnSpPr>
        <p:spPr>
          <a:xfrm>
            <a:off x="519289" y="5797810"/>
            <a:ext cx="10300800" cy="0"/>
          </a:xfrm>
          <a:prstGeom prst="straightConnector1">
            <a:avLst/>
          </a:prstGeom>
          <a:ln w="127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D84541-E110-7947-B7FD-756A7909699C}"/>
              </a:ext>
            </a:extLst>
          </p:cNvPr>
          <p:cNvCxnSpPr/>
          <p:nvPr/>
        </p:nvCxnSpPr>
        <p:spPr>
          <a:xfrm>
            <a:off x="1645222" y="5557811"/>
            <a:ext cx="0" cy="240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28FEBFD-F2C8-E24F-900C-3C1339EE5787}"/>
              </a:ext>
            </a:extLst>
          </p:cNvPr>
          <p:cNvSpPr txBox="1"/>
          <p:nvPr/>
        </p:nvSpPr>
        <p:spPr>
          <a:xfrm>
            <a:off x="268627" y="5834685"/>
            <a:ext cx="2753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CSE_CoDesign_ICON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2A544F-B101-6846-9853-43C1CD5E2942}"/>
              </a:ext>
            </a:extLst>
          </p:cNvPr>
          <p:cNvSpPr txBox="1"/>
          <p:nvPr/>
        </p:nvSpPr>
        <p:spPr>
          <a:xfrm>
            <a:off x="10313467" y="5834685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accent1"/>
                </a:solidFill>
              </a:rPr>
              <a:t>time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16B043-8CCE-0D4D-B796-87B124827C81}"/>
              </a:ext>
            </a:extLst>
          </p:cNvPr>
          <p:cNvCxnSpPr/>
          <p:nvPr/>
        </p:nvCxnSpPr>
        <p:spPr>
          <a:xfrm>
            <a:off x="6837965" y="5564333"/>
            <a:ext cx="0" cy="24000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1953630-4283-9349-B9FF-4579359BE51C}"/>
              </a:ext>
            </a:extLst>
          </p:cNvPr>
          <p:cNvSpPr txBox="1"/>
          <p:nvPr/>
        </p:nvSpPr>
        <p:spPr>
          <a:xfrm>
            <a:off x="6253510" y="5834685"/>
            <a:ext cx="1168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POC/IM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FE29A45-448D-A847-9D9E-6C849D893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689" y="990655"/>
            <a:ext cx="3600000" cy="222243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CAD8CA6-278B-5245-A46E-37FBFC8F2C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932" r="17659"/>
          <a:stretch/>
        </p:blipFill>
        <p:spPr>
          <a:xfrm>
            <a:off x="2573689" y="3213087"/>
            <a:ext cx="2592000" cy="25200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2A87785-DE49-7244-912B-1AD604E88F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207" r="3491"/>
          <a:stretch/>
        </p:blipFill>
        <p:spPr>
          <a:xfrm>
            <a:off x="6983108" y="990655"/>
            <a:ext cx="3600000" cy="173367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0F737D9-CF5A-9443-A598-4565E14FC2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3108" y="3059321"/>
            <a:ext cx="2880000" cy="96408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973F3DF-83EA-314B-8FFA-A2759CE60A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9027" y="4234800"/>
            <a:ext cx="2520000" cy="13482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171F54-D63E-4745-8E12-F2C54575FD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7887" y="2314361"/>
            <a:ext cx="4119221" cy="245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7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E3A7D-5CCF-0941-9803-87BAA0445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67491-2E45-2945-9A32-B5B9BC43E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/>
              <a:t>Albert </a:t>
            </a:r>
            <a:r>
              <a:rPr lang="en-US" sz="1200" dirty="0" err="1"/>
              <a:t>Benveniste</a:t>
            </a:r>
            <a:r>
              <a:rPr lang="en-US" sz="1200" dirty="0"/>
              <a:t>, Benoît </a:t>
            </a:r>
            <a:r>
              <a:rPr lang="en-US" sz="1200" dirty="0" err="1"/>
              <a:t>Caillaud</a:t>
            </a:r>
            <a:r>
              <a:rPr lang="en-US" sz="1200" dirty="0"/>
              <a:t>, </a:t>
            </a:r>
            <a:r>
              <a:rPr lang="en-US" sz="1200" dirty="0" err="1"/>
              <a:t>Dejan</a:t>
            </a:r>
            <a:r>
              <a:rPr lang="en-US" sz="1200" dirty="0"/>
              <a:t> </a:t>
            </a:r>
            <a:r>
              <a:rPr lang="en-US" sz="1200" dirty="0" err="1"/>
              <a:t>Nickovic</a:t>
            </a:r>
            <a:r>
              <a:rPr lang="en-US" sz="1200" dirty="0"/>
              <a:t>, Roberto </a:t>
            </a:r>
            <a:r>
              <a:rPr lang="en-US" sz="1200" dirty="0" err="1"/>
              <a:t>Passerone</a:t>
            </a:r>
            <a:r>
              <a:rPr lang="en-US" sz="1200" dirty="0"/>
              <a:t>, Jean-Baptiste </a:t>
            </a:r>
            <a:r>
              <a:rPr lang="en-US" sz="1200" dirty="0" err="1"/>
              <a:t>Raclet</a:t>
            </a:r>
            <a:r>
              <a:rPr lang="en-US" sz="1200" dirty="0"/>
              <a:t>, Philipp </a:t>
            </a:r>
            <a:r>
              <a:rPr lang="en-US" sz="1200" dirty="0" err="1"/>
              <a:t>Reinkemeier</a:t>
            </a:r>
            <a:r>
              <a:rPr lang="en-US" sz="1200" dirty="0"/>
              <a:t>, Alberto L. </a:t>
            </a:r>
            <a:r>
              <a:rPr lang="en-US" sz="1200" dirty="0" err="1"/>
              <a:t>Sangiovanni-Vincentelli</a:t>
            </a:r>
            <a:r>
              <a:rPr lang="en-US" sz="1200" dirty="0"/>
              <a:t>, Werner </a:t>
            </a:r>
            <a:r>
              <a:rPr lang="en-US" sz="1200" dirty="0" err="1"/>
              <a:t>Damm</a:t>
            </a:r>
            <a:r>
              <a:rPr lang="en-US" sz="1200" dirty="0"/>
              <a:t>, Tom </a:t>
            </a:r>
            <a:r>
              <a:rPr lang="en-US" sz="1200" dirty="0" err="1"/>
              <a:t>Henzinger</a:t>
            </a:r>
            <a:r>
              <a:rPr lang="en-US" sz="1200" dirty="0"/>
              <a:t>, and Kim G. Larsen. Contracts for Systems Design : Theory. Technical Report RR-8759, INRIA, 2015.</a:t>
            </a:r>
          </a:p>
          <a:p>
            <a:endParaRPr lang="en-US" sz="1200" dirty="0"/>
          </a:p>
          <a:p>
            <a:r>
              <a:rPr lang="en-US" sz="1200" dirty="0"/>
              <a:t>Albert </a:t>
            </a:r>
            <a:r>
              <a:rPr lang="en-US" sz="1200" dirty="0" err="1"/>
              <a:t>Benveniste</a:t>
            </a:r>
            <a:r>
              <a:rPr lang="en-US" sz="1200" dirty="0"/>
              <a:t>, Benoît </a:t>
            </a:r>
            <a:r>
              <a:rPr lang="en-US" sz="1200" dirty="0" err="1"/>
              <a:t>Caillaud</a:t>
            </a:r>
            <a:r>
              <a:rPr lang="en-US" sz="1200" dirty="0"/>
              <a:t>, </a:t>
            </a:r>
            <a:r>
              <a:rPr lang="en-US" sz="1200" dirty="0" err="1"/>
              <a:t>Dejan</a:t>
            </a:r>
            <a:r>
              <a:rPr lang="en-US" sz="1200" dirty="0"/>
              <a:t> </a:t>
            </a:r>
            <a:r>
              <a:rPr lang="en-US" sz="1200" dirty="0" err="1"/>
              <a:t>Nickovic</a:t>
            </a:r>
            <a:r>
              <a:rPr lang="en-US" sz="1200" dirty="0"/>
              <a:t>, Roberto </a:t>
            </a:r>
            <a:r>
              <a:rPr lang="en-US" sz="1200" dirty="0" err="1"/>
              <a:t>Passerone</a:t>
            </a:r>
            <a:r>
              <a:rPr lang="en-US" sz="1200" dirty="0"/>
              <a:t>, Jean-Baptiste </a:t>
            </a:r>
            <a:r>
              <a:rPr lang="en-US" sz="1200" dirty="0" err="1"/>
              <a:t>Raclet</a:t>
            </a:r>
            <a:r>
              <a:rPr lang="en-US" sz="1200" dirty="0"/>
              <a:t>, Philipp </a:t>
            </a:r>
            <a:r>
              <a:rPr lang="en-US" sz="1200" dirty="0" err="1"/>
              <a:t>Reinkemeier</a:t>
            </a:r>
            <a:r>
              <a:rPr lang="en-US" sz="1200" dirty="0"/>
              <a:t>, Alberto L. </a:t>
            </a:r>
            <a:r>
              <a:rPr lang="en-US" sz="1200" dirty="0" err="1"/>
              <a:t>Sangiovanni-Vincentelli</a:t>
            </a:r>
            <a:r>
              <a:rPr lang="en-US" sz="1200" dirty="0"/>
              <a:t>, Werner </a:t>
            </a:r>
            <a:r>
              <a:rPr lang="en-US" sz="1200" dirty="0" err="1"/>
              <a:t>Damm</a:t>
            </a:r>
            <a:r>
              <a:rPr lang="en-US" sz="1200" dirty="0"/>
              <a:t>, Tom </a:t>
            </a:r>
            <a:r>
              <a:rPr lang="en-US" sz="1200" dirty="0" err="1"/>
              <a:t>Henzinger</a:t>
            </a:r>
            <a:r>
              <a:rPr lang="en-US" sz="1200" dirty="0"/>
              <a:t>, and Kim G. Larsen. Contracts for Systems Design: Methodology and Application cases. Technical Report RR-8760, INRIA, 2015.</a:t>
            </a:r>
          </a:p>
          <a:p>
            <a:endParaRPr lang="en-US" sz="1200" dirty="0"/>
          </a:p>
          <a:p>
            <a:r>
              <a:rPr lang="en-US" sz="1200" dirty="0"/>
              <a:t>Patricia </a:t>
            </a:r>
            <a:r>
              <a:rPr lang="en-US" sz="1200" dirty="0" err="1"/>
              <a:t>Derler</a:t>
            </a:r>
            <a:r>
              <a:rPr lang="en-US" sz="1200" dirty="0"/>
              <a:t>, Edward A. Lee, Stavros </a:t>
            </a:r>
            <a:r>
              <a:rPr lang="en-US" sz="1200" dirty="0" err="1"/>
              <a:t>Tripakis</a:t>
            </a:r>
            <a:r>
              <a:rPr lang="en-US" sz="1200" dirty="0"/>
              <a:t>, and Martin </a:t>
            </a:r>
            <a:r>
              <a:rPr lang="en-US" sz="1200" dirty="0" err="1"/>
              <a:t>Törngren</a:t>
            </a:r>
            <a:r>
              <a:rPr lang="en-US" sz="1200" dirty="0"/>
              <a:t>. Cyber-Physical System Design Contracts. In Proceedings of the ACM/IEEE 4th International Conference on Cyber-Physical Systems, ICCPS ’13, pages 109–118, New York, NY, USA, 2013. ACM.</a:t>
            </a:r>
          </a:p>
          <a:p>
            <a:endParaRPr lang="en-US" sz="1200" dirty="0"/>
          </a:p>
          <a:p>
            <a:r>
              <a:rPr lang="en-US" sz="1200" dirty="0" err="1"/>
              <a:t>Pierluigi</a:t>
            </a:r>
            <a:r>
              <a:rPr lang="en-US" sz="1200" dirty="0"/>
              <a:t> Nuzzo, Alberto L. </a:t>
            </a:r>
            <a:r>
              <a:rPr lang="en-US" sz="1200" dirty="0" err="1"/>
              <a:t>Sangiovanni-Vincentelli</a:t>
            </a:r>
            <a:r>
              <a:rPr lang="en-US" sz="1200" dirty="0"/>
              <a:t>, Davide </a:t>
            </a:r>
            <a:r>
              <a:rPr lang="en-US" sz="1200" dirty="0" err="1"/>
              <a:t>Bresolin</a:t>
            </a:r>
            <a:r>
              <a:rPr lang="en-US" sz="1200" dirty="0"/>
              <a:t>, Luca </a:t>
            </a:r>
            <a:r>
              <a:rPr lang="en-US" sz="1200" dirty="0" err="1"/>
              <a:t>Geretti</a:t>
            </a:r>
            <a:r>
              <a:rPr lang="en-US" sz="1200" dirty="0"/>
              <a:t>, and </a:t>
            </a:r>
            <a:r>
              <a:rPr lang="en-US" sz="1200" dirty="0" err="1"/>
              <a:t>Tiziano</a:t>
            </a:r>
            <a:r>
              <a:rPr lang="en-US" sz="1200" dirty="0"/>
              <a:t> Villa. A Platform-Based Design Methodology With Contracts and Related Tools for the Design of Cyber-Physical Systems. Proceedings of the IEEE, 103(11):2104–2132, 2015.</a:t>
            </a:r>
          </a:p>
          <a:p>
            <a:endParaRPr lang="en-US" sz="1200" dirty="0"/>
          </a:p>
          <a:p>
            <a:r>
              <a:rPr lang="en-US" sz="1200" dirty="0"/>
              <a:t>Martin </a:t>
            </a:r>
            <a:r>
              <a:rPr lang="en-US" sz="1200" dirty="0" err="1"/>
              <a:t>Törngren</a:t>
            </a:r>
            <a:r>
              <a:rPr lang="en-US" sz="1200" dirty="0"/>
              <a:t>, Ahsan Qamar, Matthias Biehl, Frederic Loiret, and </a:t>
            </a:r>
            <a:r>
              <a:rPr lang="en-US" sz="1200" dirty="0" err="1"/>
              <a:t>Jad</a:t>
            </a:r>
            <a:r>
              <a:rPr lang="en-US" sz="1200" dirty="0"/>
              <a:t> </a:t>
            </a:r>
            <a:r>
              <a:rPr lang="en-US" sz="1200" dirty="0" err="1"/>
              <a:t>Elkhoury</a:t>
            </a:r>
            <a:r>
              <a:rPr lang="en-US" sz="1200" dirty="0"/>
              <a:t>. Integrating viewpoints in the development of mechatronic products. Mechatronics, 24(7):745–762, 2014.</a:t>
            </a:r>
          </a:p>
          <a:p>
            <a:endParaRPr lang="en-US" sz="1200" dirty="0"/>
          </a:p>
          <a:p>
            <a:r>
              <a:rPr lang="en-US" sz="1200" dirty="0" err="1"/>
              <a:t>István</a:t>
            </a:r>
            <a:r>
              <a:rPr lang="en-US" sz="1200" dirty="0"/>
              <a:t> </a:t>
            </a:r>
            <a:r>
              <a:rPr lang="en-US" sz="1200" dirty="0" err="1"/>
              <a:t>Dávid</a:t>
            </a:r>
            <a:r>
              <a:rPr lang="en-US" sz="1200" dirty="0"/>
              <a:t>, Joachim </a:t>
            </a:r>
            <a:r>
              <a:rPr lang="en-US" sz="1200" dirty="0" err="1"/>
              <a:t>Denil</a:t>
            </a:r>
            <a:r>
              <a:rPr lang="en-US" sz="1200" dirty="0"/>
              <a:t>, </a:t>
            </a:r>
            <a:r>
              <a:rPr lang="en-US" sz="1200" dirty="0" err="1"/>
              <a:t>Klaas</a:t>
            </a:r>
            <a:r>
              <a:rPr lang="en-US" sz="1200" dirty="0"/>
              <a:t> </a:t>
            </a:r>
            <a:r>
              <a:rPr lang="en-US" sz="1200" dirty="0" err="1"/>
              <a:t>Gadeye</a:t>
            </a:r>
            <a:r>
              <a:rPr lang="en-US" sz="1200" dirty="0"/>
              <a:t>, and Hans </a:t>
            </a:r>
            <a:r>
              <a:rPr lang="en-US" sz="1200" dirty="0" err="1"/>
              <a:t>Vangheluwe</a:t>
            </a:r>
            <a:r>
              <a:rPr lang="en-US" sz="1200" dirty="0"/>
              <a:t>. Engineering Process Transformation to Manage (In)consistency. In Proceedings of the 1</a:t>
            </a:r>
            <a:r>
              <a:rPr lang="en-US" sz="1200" baseline="30000" dirty="0"/>
              <a:t>st</a:t>
            </a:r>
            <a:r>
              <a:rPr lang="en-US" sz="1200" dirty="0"/>
              <a:t> International Workshop on Collaborative Modelling in MDE (</a:t>
            </a:r>
            <a:r>
              <a:rPr lang="en-US" sz="1200" dirty="0" err="1"/>
              <a:t>COMMitMDE</a:t>
            </a:r>
            <a:r>
              <a:rPr lang="en-US" sz="1200" dirty="0"/>
              <a:t>), volume 1717 of CEUR Workshop Proceedings, pages 7–16, 2016.</a:t>
            </a:r>
          </a:p>
          <a:p>
            <a:endParaRPr lang="en-US" sz="1200" dirty="0"/>
          </a:p>
          <a:p>
            <a:r>
              <a:rPr lang="en-US" sz="1200" dirty="0"/>
              <a:t>Ken Vanherpen. A Contract-Based Approach for Multi-Viewpoint Consistency in the Concurrent Design of Cyber-Physical Systems. PhD Thesis, University of Antwerp, 2018.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1140760"/>
      </p:ext>
    </p:extLst>
  </p:cSld>
  <p:clrMapOvr>
    <a:masterClrMapping/>
  </p:clrMapOvr>
</p:sld>
</file>

<file path=ppt/theme/theme1.xml><?xml version="1.0" encoding="utf-8"?>
<a:theme xmlns:a="http://schemas.openxmlformats.org/drawingml/2006/main" name="CoSys_Alternativ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DL Research Day 2018_KV" id="{F8B4BC9B-827B-7E40-B10E-57883E6132AD}" vid="{21A05430-6AEF-3F40-A1C7-16A8600FDB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CoSys_Alternative</Template>
  <TotalTime>18</TotalTime>
  <Words>476</Words>
  <Application>Microsoft Macintosh PowerPoint</Application>
  <PresentationFormat>Widescreen</PresentationFormat>
  <Paragraphs>90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Mangal</vt:lpstr>
      <vt:lpstr>msgothic</vt:lpstr>
      <vt:lpstr>Times New Roman</vt:lpstr>
      <vt:lpstr>CoSys_Alternative</vt:lpstr>
      <vt:lpstr>Consistent Concurrent Design of  Cyber-Physical Systems</vt:lpstr>
      <vt:lpstr>Why (is it a problem)?</vt:lpstr>
      <vt:lpstr>Why (is it a problem)?</vt:lpstr>
      <vt:lpstr>What (is the solution)?</vt:lpstr>
      <vt:lpstr>How (do we implement the solution)?</vt:lpstr>
      <vt:lpstr>How (do we implement the solution)?</vt:lpstr>
      <vt:lpstr>Roadmap</vt:lpstr>
      <vt:lpstr>Related Work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Consistent Concurrent Design of  Cyber-Physical Systems</dc:title>
  <dc:creator>Vanherpen Ken</dc:creator>
  <cp:lastModifiedBy>Vanherpen Ken</cp:lastModifiedBy>
  <cp:revision>3</cp:revision>
  <dcterms:created xsi:type="dcterms:W3CDTF">2018-10-19T15:48:29Z</dcterms:created>
  <dcterms:modified xsi:type="dcterms:W3CDTF">2018-10-19T16:08:59Z</dcterms:modified>
</cp:coreProperties>
</file>